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3" r:id="rId2"/>
  </p:sldMasterIdLst>
  <p:notesMasterIdLst>
    <p:notesMasterId r:id="rId26"/>
  </p:notesMasterIdLst>
  <p:sldIdLst>
    <p:sldId id="302" r:id="rId3"/>
    <p:sldId id="330" r:id="rId4"/>
    <p:sldId id="340" r:id="rId5"/>
    <p:sldId id="327" r:id="rId6"/>
    <p:sldId id="329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31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/>
    <p:restoredTop sz="94497"/>
  </p:normalViewPr>
  <p:slideViewPr>
    <p:cSldViewPr>
      <p:cViewPr varScale="1">
        <p:scale>
          <a:sx n="103" d="100"/>
          <a:sy n="103" d="100"/>
        </p:scale>
        <p:origin x="205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C5B20-E5B1-FE40-813F-58D245B4624B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C500F-7D2A-A943-AED0-0F8C17B16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5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0D534C-97D6-40B0-A15E-8F4D53FD104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46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8013" y="2150821"/>
            <a:ext cx="5887973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22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72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564713" y="526874"/>
            <a:ext cx="8014574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7065" y="1563348"/>
            <a:ext cx="8014575" cy="430887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45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684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87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28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061197" y="6464680"/>
            <a:ext cx="572134" cy="17843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Slide</a:t>
            </a:r>
            <a:r>
              <a:rPr spc="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5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8216-5B88-B2F1-494C-E46CB25A5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CC986-4EF4-251E-1093-7B5E1046F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6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-54298" y="-1"/>
            <a:ext cx="9198299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4160" y="2520185"/>
            <a:ext cx="682138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428999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6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974" y="1356053"/>
            <a:ext cx="8210052" cy="368434"/>
          </a:xfrm>
        </p:spPr>
        <p:txBody>
          <a:bodyPr lIns="0" tIns="0" rIns="0" bIns="0"/>
          <a:lstStyle>
            <a:lvl1pPr>
              <a:defRPr sz="2394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55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 lIns="0" tIns="0" rIns="0" bIns="0"/>
          <a:lstStyle>
            <a:lvl1pPr>
              <a:defRPr sz="3762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77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g object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437" y="426465"/>
            <a:ext cx="833912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437" y="1800859"/>
            <a:ext cx="8439150" cy="383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299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6974" y="1681165"/>
            <a:ext cx="821005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97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>
        <a:defRPr b="1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066800" y="2590800"/>
            <a:ext cx="73152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2314" marR="5080" indent="-2000250" algn="ctr">
              <a:spcBef>
                <a:spcPts val="105"/>
              </a:spcBef>
            </a:pPr>
            <a:r>
              <a:rPr lang="en-GB" b="1" i="0" dirty="0">
                <a:solidFill>
                  <a:schemeClr val="tx1"/>
                </a:solidFill>
                <a:effectLst/>
                <a:latin typeface="Work Sans" pitchFamily="2" charset="77"/>
              </a:rPr>
              <a:t>Networking  VLAN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648" y="4114800"/>
            <a:ext cx="255270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400IT – W3-S1 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4 </a:t>
            </a:r>
            <a:r>
              <a:rPr lang="en-GB" dirty="0" err="1">
                <a:ea typeface="ＭＳ Ｐゴシック" pitchFamily="34" charset="-128"/>
              </a:rPr>
              <a:t>Swithes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computer with a keyboard and a computer&#10;&#10;Description automatically generated with medium confidence">
            <a:extLst>
              <a:ext uri="{FF2B5EF4-FFF2-40B4-BE49-F238E27FC236}">
                <a16:creationId xmlns:a16="http://schemas.microsoft.com/office/drawing/2014/main" id="{ED8AB244-E621-E4A5-1EA3-FBC47CCE5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8" y="1059001"/>
            <a:ext cx="8895852" cy="51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3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VLAN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78795081-FEA1-BAC7-2DED-C862F0664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8" y="1095576"/>
            <a:ext cx="8895852" cy="51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3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VLAN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CEB6EDE-A3C9-605F-ED33-AB81092CA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67619"/>
            <a:ext cx="8743452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27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Add Devices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B04BF5C6-0059-B51E-79B7-05B37F19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8" y="1095577"/>
            <a:ext cx="8819652" cy="51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5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Benefits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computer screen shot of a computer network&#10;&#10;Description automatically generated">
            <a:extLst>
              <a:ext uri="{FF2B5EF4-FFF2-40B4-BE49-F238E27FC236}">
                <a16:creationId xmlns:a16="http://schemas.microsoft.com/office/drawing/2014/main" id="{69C0ACFF-CA3F-7BE2-1418-DC5D3A390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2" y="967619"/>
            <a:ext cx="8623320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3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Benefits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161223"/>
            <a:ext cx="8895852" cy="529285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ea typeface="ＭＳ Ｐゴシック" pitchFamily="34" charset="-128"/>
              </a:rPr>
              <a:t>Improved Network Performance: </a:t>
            </a:r>
            <a:r>
              <a:rPr lang="en-GB" sz="2000" dirty="0">
                <a:ea typeface="ＭＳ Ｐゴシック" pitchFamily="34" charset="-128"/>
              </a:rPr>
              <a:t>VLANs reduce broadcast traffic, leading to faster and more efficient data transmission within each VLAN.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ea typeface="ＭＳ Ｐゴシック" pitchFamily="34" charset="-12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ea typeface="ＭＳ Ｐゴシック" pitchFamily="34" charset="-128"/>
              </a:rPr>
              <a:t>Enhanced Network Security: </a:t>
            </a:r>
            <a:r>
              <a:rPr lang="en-GB" sz="2000" dirty="0">
                <a:ea typeface="ＭＳ Ｐゴシック" pitchFamily="34" charset="-128"/>
              </a:rPr>
              <a:t>VLANs isolate network segments, preventing unauthorized access and data breaches by containing traffic within designated VLANs.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ea typeface="ＭＳ Ｐゴシック" pitchFamily="34" charset="-12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ea typeface="ＭＳ Ｐゴシック" pitchFamily="34" charset="-128"/>
              </a:rPr>
              <a:t>Efficient Resource Utilization: </a:t>
            </a:r>
            <a:r>
              <a:rPr lang="en-GB" sz="2000" dirty="0">
                <a:ea typeface="ＭＳ Ｐゴシック" pitchFamily="34" charset="-128"/>
              </a:rPr>
              <a:t>VLANs allocate resources effectively by tailoring configurations to meet specific application or user needs.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ea typeface="ＭＳ Ｐゴシック" pitchFamily="34" charset="-12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ea typeface="ＭＳ Ｐゴシック" pitchFamily="34" charset="-128"/>
              </a:rPr>
              <a:t>Simplified Network Management: </a:t>
            </a:r>
            <a:r>
              <a:rPr lang="en-GB" sz="2000" dirty="0">
                <a:ea typeface="ＭＳ Ｐゴシック" pitchFamily="34" charset="-128"/>
              </a:rPr>
              <a:t>VLANs simplify administration and troubleshooting by grouping devices based on functions or security requirements.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ea typeface="ＭＳ Ｐゴシック" pitchFamily="34" charset="-12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ea typeface="ＭＳ Ｐゴシック" pitchFamily="34" charset="-128"/>
              </a:rPr>
              <a:t>Scalability: </a:t>
            </a:r>
            <a:r>
              <a:rPr lang="en-GB" sz="2000" dirty="0">
                <a:ea typeface="ＭＳ Ｐゴシック" pitchFamily="34" charset="-128"/>
              </a:rPr>
              <a:t>VLANs support network growth and adaptation to evolving business needs without major infrastructure changes.</a:t>
            </a: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528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How is it work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6" name="Picture 5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170A7781-10C9-2338-2DE1-A2F23CCF0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7"/>
            <a:ext cx="9067800" cy="52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31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VLAN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8" name="Picture 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4E878D7-B579-BBA2-E03A-41A1AEB53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139"/>
            <a:ext cx="9144000" cy="53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5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Port Type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diagram of a computer port&#10;&#10;Description automatically generated">
            <a:extLst>
              <a:ext uri="{FF2B5EF4-FFF2-40B4-BE49-F238E27FC236}">
                <a16:creationId xmlns:a16="http://schemas.microsoft.com/office/drawing/2014/main" id="{49254B08-947B-D184-706B-A93A90C8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8" y="967619"/>
            <a:ext cx="8895852" cy="52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3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Frame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8" name="Picture 7" descr="A computer network switch with buttons and wires&#10;&#10;Description automatically generated with medium confidence">
            <a:extLst>
              <a:ext uri="{FF2B5EF4-FFF2-40B4-BE49-F238E27FC236}">
                <a16:creationId xmlns:a16="http://schemas.microsoft.com/office/drawing/2014/main" id="{0C168764-4838-B627-6C1E-AC9B26AD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32445"/>
            <a:ext cx="7772400" cy="263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VLAN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CE4E73C1-B7F5-32B7-B8A5-7E6D60907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85148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6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802.1Q Tag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43383BC6-79AE-EF2E-7E87-3A0435681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619"/>
            <a:ext cx="9067800" cy="52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7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Native VLAN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01DDDC5D-C611-6BDD-CDC4-2F5BCDFDE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895852" cy="44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5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Native VLAN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55BF36B-4AD9-A1A4-5478-DC1ADDA41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889585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34" charset="-128"/>
              </a:rPr>
              <a:t>Native VLAN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55BF36B-4AD9-A1A4-5478-DC1ADDA41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889585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VLAN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6" name="Picture 5" descr="A drawing of a house with people sitting on a couch&#10;&#10;Description automatically generated">
            <a:extLst>
              <a:ext uri="{FF2B5EF4-FFF2-40B4-BE49-F238E27FC236}">
                <a16:creationId xmlns:a16="http://schemas.microsoft.com/office/drawing/2014/main" id="{B6FAD06C-8869-B454-537D-0F7D7C17F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8" y="1127660"/>
            <a:ext cx="8647704" cy="49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2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/>
          <a:lstStyle/>
          <a:p>
            <a:r>
              <a:rPr lang="en-GB" b="1" dirty="0">
                <a:ea typeface="ＭＳ Ｐゴシック" pitchFamily="34" charset="-128"/>
              </a:rPr>
              <a:t>VLAN Definition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2210605"/>
          </a:xfrm>
        </p:spPr>
        <p:txBody>
          <a:bodyPr/>
          <a:lstStyle/>
          <a:p>
            <a:pPr algn="l" rtl="0"/>
            <a:r>
              <a:rPr lang="en-GB" b="1" dirty="0">
                <a:ea typeface="ＭＳ Ｐゴシック" pitchFamily="34" charset="-128"/>
              </a:rPr>
              <a:t>VLAN</a:t>
            </a:r>
            <a:r>
              <a:rPr lang="en-GB" dirty="0">
                <a:ea typeface="ＭＳ Ｐゴシック" pitchFamily="34" charset="-128"/>
              </a:rPr>
              <a:t> : VLAN stands for </a:t>
            </a:r>
            <a:r>
              <a:rPr lang="en-GB" b="1" dirty="0">
                <a:ea typeface="ＭＳ Ｐゴシック" pitchFamily="34" charset="-128"/>
              </a:rPr>
              <a:t>Virtual Local Area Network</a:t>
            </a:r>
            <a:r>
              <a:rPr lang="en-GB" dirty="0">
                <a:ea typeface="ＭＳ Ｐゴシック" pitchFamily="34" charset="-128"/>
              </a:rPr>
              <a:t>, a technology that enables the segmentation of a physical network into multiple logical networks within the same physical infrastructure.</a:t>
            </a:r>
          </a:p>
          <a:p>
            <a:pPr algn="l" rtl="0"/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computer network diagram with text&#10;&#10;Description automatically generated with medium confidence">
            <a:extLst>
              <a:ext uri="{FF2B5EF4-FFF2-40B4-BE49-F238E27FC236}">
                <a16:creationId xmlns:a16="http://schemas.microsoft.com/office/drawing/2014/main" id="{8225E3D7-85E7-D567-097C-F349E183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14600"/>
            <a:ext cx="5029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7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74" y="388678"/>
            <a:ext cx="8210052" cy="578941"/>
          </a:xfrm>
        </p:spPr>
        <p:txBody>
          <a:bodyPr/>
          <a:lstStyle/>
          <a:p>
            <a:r>
              <a:rPr lang="en-GB" b="1" dirty="0">
                <a:ea typeface="ＭＳ Ｐゴシック" pitchFamily="34" charset="-128"/>
              </a:rPr>
              <a:t>Purpose of VLAN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2947474"/>
          </a:xfrm>
        </p:spPr>
        <p:txBody>
          <a:bodyPr/>
          <a:lstStyle/>
          <a:p>
            <a:pPr algn="l" rtl="0"/>
            <a:r>
              <a:rPr lang="en-GB" b="1" dirty="0">
                <a:ea typeface="ＭＳ Ｐゴシック" pitchFamily="34" charset="-128"/>
              </a:rPr>
              <a:t>Purpose</a:t>
            </a:r>
            <a:r>
              <a:rPr lang="en-GB" dirty="0">
                <a:ea typeface="ＭＳ Ｐゴシック" pitchFamily="34" charset="-128"/>
              </a:rPr>
              <a:t>: VLANs allowing organizations to enhance network organization and management. This segmentation is achieved without the need for additional physical hardware.</a:t>
            </a:r>
          </a:p>
          <a:p>
            <a:pPr algn="l" rtl="0"/>
            <a:endParaRPr lang="en-GB" dirty="0">
              <a:ea typeface="ＭＳ Ｐゴシック" pitchFamily="34" charset="-128"/>
            </a:endParaRPr>
          </a:p>
          <a:p>
            <a:pPr algn="l" rtl="0"/>
            <a:r>
              <a:rPr lang="en-GB" dirty="0">
                <a:ea typeface="ＭＳ Ｐゴシック" pitchFamily="34" charset="-128"/>
              </a:rPr>
              <a:t>VLANs reduce broadcast traffic by isolating network segments. </a:t>
            </a:r>
          </a:p>
          <a:p>
            <a:pPr algn="l" rtl="0"/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047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VLAN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99D95319-8755-0B8D-7112-EE70E3A23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8" y="967618"/>
            <a:ext cx="8575812" cy="51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2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74" y="388678"/>
            <a:ext cx="8428878" cy="1157881"/>
          </a:xfrm>
        </p:spPr>
        <p:txBody>
          <a:bodyPr/>
          <a:lstStyle/>
          <a:p>
            <a:r>
              <a:rPr lang="en-GB" dirty="0">
                <a:ea typeface="ＭＳ Ｐゴシック" pitchFamily="34" charset="-128"/>
              </a:rPr>
              <a:t>Broadcast domain for small Network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01B3B42-BC26-776A-0225-273E02C9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8" y="1095576"/>
            <a:ext cx="8428878" cy="50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5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Broadcast domain for Big Network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8A891E58-C3CE-9750-99EB-16D3254CD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577"/>
            <a:ext cx="9067800" cy="51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4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34" charset="-128"/>
              </a:rPr>
              <a:t>Router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148" y="1095577"/>
            <a:ext cx="8895852" cy="1473737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GB" dirty="0">
              <a:ea typeface="ＭＳ Ｐゴシック" pitchFamily="34" charset="-128"/>
            </a:endParaRPr>
          </a:p>
          <a:p>
            <a:pPr algn="l" rtl="0"/>
            <a:br>
              <a:rPr lang="en-GB" dirty="0">
                <a:ea typeface="ＭＳ Ｐゴシック" pitchFamily="34" charset="-128"/>
              </a:rPr>
            </a:br>
            <a:endParaRPr lang="en-GB" dirty="0">
              <a:ea typeface="ＭＳ Ｐゴシック" pitchFamily="34" charset="-128"/>
            </a:endParaRPr>
          </a:p>
          <a:p>
            <a:pPr algn="l" rtl="0"/>
            <a:endParaRPr lang="en-GB" dirty="0">
              <a:ea typeface="ＭＳ Ｐゴシック" pitchFamily="34" charset="-128"/>
            </a:endParaRPr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F92EE50-5C7F-4D92-0444-2F8017875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8" y="1119960"/>
            <a:ext cx="8743452" cy="512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379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7868</TotalTime>
  <Words>229</Words>
  <Application>Microsoft Macintosh PowerPoint</Application>
  <PresentationFormat>On-screen Show (4:3)</PresentationFormat>
  <Paragraphs>77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Helvetica</vt:lpstr>
      <vt:lpstr>Work Sans</vt:lpstr>
      <vt:lpstr>1_Office Theme</vt:lpstr>
      <vt:lpstr>2_Office Theme</vt:lpstr>
      <vt:lpstr>Networking  VLAN</vt:lpstr>
      <vt:lpstr>VLAN</vt:lpstr>
      <vt:lpstr>VLAN</vt:lpstr>
      <vt:lpstr>VLAN Definition</vt:lpstr>
      <vt:lpstr>Purpose of VLAN </vt:lpstr>
      <vt:lpstr>VLAN</vt:lpstr>
      <vt:lpstr>Broadcast domain for small Network </vt:lpstr>
      <vt:lpstr>Broadcast domain for Big Network </vt:lpstr>
      <vt:lpstr>Router</vt:lpstr>
      <vt:lpstr>4 Swithes</vt:lpstr>
      <vt:lpstr>VLAN</vt:lpstr>
      <vt:lpstr>VLAN</vt:lpstr>
      <vt:lpstr>Add Devices </vt:lpstr>
      <vt:lpstr>Benefits</vt:lpstr>
      <vt:lpstr>Benefits</vt:lpstr>
      <vt:lpstr>How is it work </vt:lpstr>
      <vt:lpstr>VLAN</vt:lpstr>
      <vt:lpstr>Port Type</vt:lpstr>
      <vt:lpstr>Frame</vt:lpstr>
      <vt:lpstr>802.1Q Tag</vt:lpstr>
      <vt:lpstr>Native VLAN </vt:lpstr>
      <vt:lpstr>Native VLAN </vt:lpstr>
      <vt:lpstr>Native VLAN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Information Security</dc:title>
  <dc:creator>meyadat</dc:creator>
  <cp:lastModifiedBy>Mohamed Gorada</cp:lastModifiedBy>
  <cp:revision>16</cp:revision>
  <dcterms:created xsi:type="dcterms:W3CDTF">2023-03-05T13:09:23Z</dcterms:created>
  <dcterms:modified xsi:type="dcterms:W3CDTF">2025-05-17T20:20:45Z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2023-03-05T00:00:00Z</vt:filetime>
  </property>
</Properties>
</file>